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71B6-8DA8-463A-84C1-F34E0A95368B}" type="datetimeFigureOut">
              <a:rPr lang="sr-Latn-CS" smtClean="0"/>
              <a:pPr/>
              <a:t>20.11.2013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F1FE-B9D6-4E1B-B117-0FF68CA6269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u="sng" dirty="0" smtClean="0"/>
              <a:t>Hladno elektrolučno:</a:t>
            </a:r>
          </a:p>
          <a:p>
            <a:r>
              <a:rPr lang="sr-Latn-CS" dirty="0" smtClean="0"/>
              <a:t>Bez </a:t>
            </a:r>
            <a:r>
              <a:rPr lang="sr-Latn-CS" dirty="0" smtClean="0"/>
              <a:t>predgrevanja, bez sporog hlađenja.</a:t>
            </a:r>
          </a:p>
          <a:p>
            <a:r>
              <a:rPr lang="sr-Latn-CS" dirty="0" smtClean="0"/>
              <a:t>Koriste se čelične obložene elektrode sa malim sadržajem ugljenika, sa smanjenom strujom zavarivanja zbog smanjenja sadržaja osnovnog materijala u šavu.</a:t>
            </a:r>
          </a:p>
          <a:p>
            <a:r>
              <a:rPr lang="sr-Latn-CS" dirty="0" smtClean="0"/>
              <a:t>Lošiji rezultati od </a:t>
            </a:r>
          </a:p>
          <a:p>
            <a:pPr>
              <a:buNone/>
            </a:pPr>
            <a:r>
              <a:rPr lang="sr-Latn-CS" dirty="0" smtClean="0"/>
              <a:t>    prethodnih metoda</a:t>
            </a:r>
            <a:r>
              <a:rPr lang="sr-Latn-C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srednji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sadržaj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ugljenika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šavu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500" t="57000" r="25000" b="22583"/>
          <a:stretch>
            <a:fillRect/>
          </a:stretch>
        </p:blipFill>
        <p:spPr bwMode="auto">
          <a:xfrm>
            <a:off x="4800600" y="3886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4191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 smtClean="0">
                <a:solidFill>
                  <a:srgbClr val="FF0000"/>
                </a:solidFill>
              </a:rPr>
              <a:t>~</a:t>
            </a:r>
            <a:r>
              <a:rPr lang="sr-Latn-CS" sz="1600" b="1" dirty="0" smtClean="0">
                <a:solidFill>
                  <a:srgbClr val="FF0000"/>
                </a:solidFill>
              </a:rPr>
              <a:t>0,7-0,9%C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sr-Latn-C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Za smanjenje tvrdoće šava, koriste se elektrode </a:t>
            </a:r>
            <a:r>
              <a:rPr lang="en-US" dirty="0" err="1" smtClean="0"/>
              <a:t>sa</a:t>
            </a:r>
            <a:r>
              <a:rPr lang="sr-Latn-CS" dirty="0" smtClean="0"/>
              <a:t> 99 % nikla ili monel-a (70% Ni, 30% Cu). Time se obezbeđuje mogućnost obrade šava.</a:t>
            </a:r>
          </a:p>
          <a:p>
            <a:r>
              <a:rPr lang="sr-Latn-CS" dirty="0" smtClean="0"/>
              <a:t>Najbolji rezultati se dobijaju primenom elektrode od austenitnog nerđajućeg čelika 25/20 (Cr/Ni)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kratkim</a:t>
            </a:r>
            <a:r>
              <a:rPr lang="en-US" dirty="0" smtClean="0"/>
              <a:t> </a:t>
            </a:r>
            <a:r>
              <a:rPr lang="en-US" dirty="0" err="1" smtClean="0"/>
              <a:t>prolazima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Moguće je zavarivati u svim položajima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62000" y="2514600"/>
            <a:ext cx="8153400" cy="3276600"/>
            <a:chOff x="762000" y="3048000"/>
            <a:chExt cx="8153400" cy="3276600"/>
          </a:xfrm>
        </p:grpSpPr>
        <p:grpSp>
          <p:nvGrpSpPr>
            <p:cNvPr id="35" name="Group 34"/>
            <p:cNvGrpSpPr/>
            <p:nvPr/>
          </p:nvGrpSpPr>
          <p:grpSpPr>
            <a:xfrm>
              <a:off x="2285206" y="4441019"/>
              <a:ext cx="4496594" cy="1883581"/>
              <a:chOff x="2285206" y="3907619"/>
              <a:chExt cx="4496594" cy="188358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285206" y="3980083"/>
                <a:ext cx="4496594" cy="1811117"/>
                <a:chOff x="3352006" y="4191000"/>
                <a:chExt cx="2678003" cy="972917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267200" y="4191000"/>
                  <a:ext cx="391208" cy="972917"/>
                  <a:chOff x="4267200" y="4191000"/>
                  <a:chExt cx="391208" cy="972917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 rot="3600000">
                    <a:off x="4191000" y="4267200"/>
                    <a:ext cx="3048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 rot="3600000">
                    <a:off x="4256992" y="4478117"/>
                    <a:ext cx="3048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 rot="3600000">
                    <a:off x="4353608" y="4706717"/>
                    <a:ext cx="3048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 rot="3600000">
                    <a:off x="4429808" y="4935317"/>
                    <a:ext cx="304800" cy="1524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3352800" y="4191000"/>
                  <a:ext cx="9144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0800000" flipV="1">
                  <a:off x="3352800" y="5105400"/>
                  <a:ext cx="1295400" cy="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2895600" y="4648200"/>
                  <a:ext cx="9144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2"/>
                <p:cNvGrpSpPr/>
                <p:nvPr/>
              </p:nvGrpSpPr>
              <p:grpSpPr>
                <a:xfrm>
                  <a:off x="4724400" y="4191000"/>
                  <a:ext cx="1305609" cy="972917"/>
                  <a:chOff x="5095192" y="4191000"/>
                  <a:chExt cx="1305609" cy="972917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rot="5400000">
                    <a:off x="5942806" y="4647406"/>
                    <a:ext cx="9144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rot="10800000">
                    <a:off x="5486400" y="4191000"/>
                    <a:ext cx="9144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rot="10800000" flipV="1">
                    <a:off x="5105401" y="5105400"/>
                    <a:ext cx="1295400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Group 17"/>
                  <p:cNvGrpSpPr/>
                  <p:nvPr/>
                </p:nvGrpSpPr>
                <p:grpSpPr>
                  <a:xfrm flipH="1">
                    <a:off x="5095192" y="4191000"/>
                    <a:ext cx="391208" cy="972917"/>
                    <a:chOff x="4267200" y="4191000"/>
                    <a:chExt cx="391208" cy="972917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>
                    <a:xfrm rot="3600000">
                      <a:off x="4191000" y="4267200"/>
                      <a:ext cx="304800" cy="152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C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 rot="3600000">
                      <a:off x="4256992" y="4478117"/>
                      <a:ext cx="304800" cy="152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CS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 rot="3600000">
                      <a:off x="4353608" y="4706717"/>
                      <a:ext cx="304800" cy="152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C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 rot="3600000">
                      <a:off x="4429808" y="4935317"/>
                      <a:ext cx="304800" cy="152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r-Latn-CS"/>
                    </a:p>
                  </p:txBody>
                </p:sp>
              </p:grpSp>
            </p:grpSp>
          </p:grpSp>
          <p:sp>
            <p:nvSpPr>
              <p:cNvPr id="25" name="Oval 24"/>
              <p:cNvSpPr/>
              <p:nvPr/>
            </p:nvSpPr>
            <p:spPr>
              <a:xfrm rot="3600000">
                <a:off x="3775636" y="4060019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6" name="Oval 25"/>
              <p:cNvSpPr/>
              <p:nvPr/>
            </p:nvSpPr>
            <p:spPr>
              <a:xfrm rot="3600000">
                <a:off x="3928036" y="4441019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7" name="Oval 26"/>
              <p:cNvSpPr/>
              <p:nvPr/>
            </p:nvSpPr>
            <p:spPr>
              <a:xfrm rot="3600000">
                <a:off x="4080437" y="4855381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8" name="Oval 27"/>
              <p:cNvSpPr/>
              <p:nvPr/>
            </p:nvSpPr>
            <p:spPr>
              <a:xfrm rot="3600000">
                <a:off x="4232837" y="5236381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31" name="Oval 30"/>
              <p:cNvSpPr/>
              <p:nvPr/>
            </p:nvSpPr>
            <p:spPr>
              <a:xfrm rot="18000000" flipH="1">
                <a:off x="4716927" y="4093381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32" name="Oval 31"/>
              <p:cNvSpPr/>
              <p:nvPr/>
            </p:nvSpPr>
            <p:spPr>
              <a:xfrm rot="18000000" flipH="1">
                <a:off x="4564527" y="4550581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8000000" flipH="1">
                <a:off x="4412126" y="5007781"/>
                <a:ext cx="5334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cxnSp>
          <p:nvCxnSpPr>
            <p:cNvPr id="37" name="Straight Connector 36"/>
            <p:cNvCxnSpPr>
              <a:stCxn id="4" idx="4"/>
            </p:cNvCxnSpPr>
            <p:nvPr/>
          </p:nvCxnSpPr>
          <p:spPr>
            <a:xfrm rot="10800000">
              <a:off x="3276600" y="4038601"/>
              <a:ext cx="562436" cy="8225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718041" y="4007195"/>
              <a:ext cx="898754" cy="351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4472218" y="4167418"/>
              <a:ext cx="685800" cy="580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62000" y="350520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Prvi prolaz sa elektrodom </a:t>
              </a:r>
              <a:r>
                <a:rPr lang="en-US" sz="2000" b="1" dirty="0" smtClean="0"/>
                <a:t>Ø</a:t>
              </a:r>
              <a:r>
                <a:rPr lang="sr-Latn-CS" sz="2000" b="1" dirty="0" smtClean="0"/>
                <a:t>2</a:t>
              </a:r>
              <a:r>
                <a:rPr lang="en-US" sz="2000" b="1" dirty="0" smtClean="0"/>
                <a:t>,</a:t>
              </a:r>
              <a:r>
                <a:rPr lang="sr-Latn-CS" sz="2000" b="1" dirty="0" smtClean="0"/>
                <a:t>5 mm</a:t>
              </a:r>
              <a:endParaRPr lang="sr-Latn-CS" sz="2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24200" y="3048000"/>
              <a:ext cx="579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Drugi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prolaz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debljom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elektrodom</a:t>
              </a:r>
              <a:r>
                <a:rPr lang="sr-Latn-CS" sz="2000" b="1" dirty="0" smtClean="0"/>
                <a:t> (</a:t>
              </a:r>
              <a:r>
                <a:rPr lang="en-US" sz="2000" b="1" dirty="0" smtClean="0"/>
                <a:t>Ø </a:t>
              </a:r>
              <a:r>
                <a:rPr lang="sr-Latn-CS" sz="2000" b="1" dirty="0" smtClean="0"/>
                <a:t>3,25 mm) za otpuštanje zakaljenog ZUT-a od pretkodnog prolaza</a:t>
              </a:r>
              <a:endParaRPr lang="sr-Latn-C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05400" y="3886200"/>
              <a:ext cx="3733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000" b="1" dirty="0" smtClean="0"/>
                <a:t>Dalja p</a:t>
              </a:r>
              <a:r>
                <a:rPr lang="en-US" sz="2000" b="1" dirty="0" err="1" smtClean="0"/>
                <a:t>opuna</a:t>
              </a:r>
              <a:r>
                <a:rPr lang="sr-Latn-CS" sz="2000" b="1" dirty="0" smtClean="0"/>
                <a:t> bez posebnih problema i zahteva</a:t>
              </a:r>
              <a:endParaRPr lang="sr-Latn-CS" sz="2000" b="1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u="sng" dirty="0" smtClean="0"/>
              <a:t>Polutoplo elektrolučno: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Kao i prethodno, ali sa predgrevanjem na 200-300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r>
              <a:rPr lang="sr-Latn-CS" dirty="0" smtClean="0"/>
              <a:t>Bolji kvalitet nego hladno elektrolučno.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609600"/>
          </a:xfrm>
        </p:spPr>
        <p:txBody>
          <a:bodyPr/>
          <a:lstStyle/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Zavarljivost livenih gvožđa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 smtClean="0"/>
              <a:t>Legure železa i ugljenika od 2,11 do 6,67 % - zbog toga se C javlja u obliku grafita ili cementita (siva i bela livena gvožđa</a:t>
            </a:r>
            <a:r>
              <a:rPr lang="sr-Latn-CS" dirty="0" smtClean="0"/>
              <a:t>).</a:t>
            </a:r>
            <a:endParaRPr lang="en-US" dirty="0" smtClean="0"/>
          </a:p>
          <a:p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siva</a:t>
            </a:r>
            <a:r>
              <a:rPr lang="en-US" dirty="0" smtClean="0"/>
              <a:t> (</a:t>
            </a:r>
            <a:r>
              <a:rPr lang="en-US" dirty="0" err="1" smtClean="0"/>
              <a:t>sporo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, </a:t>
            </a:r>
            <a:r>
              <a:rPr lang="en-US" dirty="0" err="1" smtClean="0"/>
              <a:t>grafitizator</a:t>
            </a:r>
            <a:r>
              <a:rPr lang="en-US" dirty="0" smtClean="0"/>
              <a:t> Si)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bela</a:t>
            </a:r>
            <a:r>
              <a:rPr lang="en-US" dirty="0" smtClean="0"/>
              <a:t> (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– </a:t>
            </a: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tvrdoća</a:t>
            </a:r>
            <a:r>
              <a:rPr lang="en-US" dirty="0" smtClean="0"/>
              <a:t>)</a:t>
            </a:r>
            <a:endParaRPr lang="sr-Latn-CS" dirty="0" smtClean="0"/>
          </a:p>
          <a:p>
            <a:r>
              <a:rPr lang="sr-Latn-CS" dirty="0" smtClean="0"/>
              <a:t>Od oblika grafita zavisi tip sivog livenog gvožđa: sivi liv, temper liv, nodularni liv, vermikularni liv, ADI materijal.</a:t>
            </a:r>
          </a:p>
          <a:p>
            <a:r>
              <a:rPr lang="sr-Latn-CS" dirty="0" smtClean="0"/>
              <a:t>Uglavnom </a:t>
            </a:r>
            <a:r>
              <a:rPr lang="sr-Latn-CS" dirty="0" smtClean="0"/>
              <a:t>materijali niže duktilnosti u odnosu na čelike</a:t>
            </a:r>
          </a:p>
          <a:p>
            <a:r>
              <a:rPr lang="sr-Latn-CS" dirty="0" smtClean="0"/>
              <a:t>Odlična livkost, niska temperatura topljenja, jeftini materijali, ali naročito loše zavarljivi zbog visokog sadržaja C (obično oko 3,4 %), S i P</a:t>
            </a:r>
            <a:r>
              <a:rPr lang="en-US" dirty="0" smtClean="0"/>
              <a:t>.</a:t>
            </a:r>
            <a:r>
              <a:rPr lang="sr-Latn-CS" dirty="0" smtClean="0"/>
              <a:t> </a:t>
            </a:r>
          </a:p>
          <a:p>
            <a:r>
              <a:rPr lang="sr-Latn-CS" dirty="0" smtClean="0"/>
              <a:t>Zavarivanje pretežno u reparaturne svrhe: otklanjanje prslina, usahlina, šupljina ili u svrhu navarivanja ili metalizacije (zbog habanja).</a:t>
            </a: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sr-Latn-CS" dirty="0" smtClean="0"/>
              <a:t>Problemi: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Pri velikim brzinama se stvara beli liv u šavu i ZUT-u. Beli liv ima nisku duktilnost i veliku tvrdoću i obrađuje se uz visoke troškove.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Pri velikim brzinama hlađenja se stvara martenzit u šavu i ZUT-u.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Unutrašnji naponi izazivaju prsline u šavu i ZUT-u, zbog niske duktilnosti livenih gvožđa.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Ako je rastop kratko u tečnom stanju, može doći do zarobljavanja gasova (CO, SO</a:t>
            </a:r>
            <a:r>
              <a:rPr lang="sr-Latn-CS" baseline="-25000" dirty="0" smtClean="0"/>
              <a:t>2</a:t>
            </a:r>
            <a:r>
              <a:rPr lang="sr-Latn-CS" dirty="0" smtClean="0"/>
              <a:t>, H</a:t>
            </a:r>
            <a:r>
              <a:rPr lang="sr-Latn-CS" baseline="-25000" dirty="0" smtClean="0"/>
              <a:t>2</a:t>
            </a:r>
            <a:r>
              <a:rPr lang="sr-Latn-CS" dirty="0" smtClean="0"/>
              <a:t>) i obrazovanja šupljina/poroznosti.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*Zavarivanje moguće samo u horizontalnom položaju zbog gotovo trenutnog prelaska u tečno stanje – povezano sa visokom livkošću livenih gvožđa</a:t>
            </a:r>
            <a:r>
              <a:rPr lang="en-US" dirty="0" smtClean="0"/>
              <a:t> (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zavarivati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položajima</a:t>
            </a:r>
            <a:r>
              <a:rPr lang="en-US" dirty="0" smtClean="0"/>
              <a:t>)</a:t>
            </a:r>
            <a:r>
              <a:rPr lang="sr-Latn-CS" dirty="0" smtClean="0"/>
              <a:t>. </a:t>
            </a: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Rešenja: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1) Predgrevanje (600-700</a:t>
            </a:r>
            <a:r>
              <a:rPr lang="sr-Latn-CS" baseline="30000" dirty="0" smtClean="0"/>
              <a:t>o</a:t>
            </a:r>
            <a:r>
              <a:rPr lang="sr-Latn-CS" dirty="0" smtClean="0"/>
              <a:t>C), može međufazno zagrevanje i dogrevanje, sporo hlađenje u peći, pepelu, pesku i sl. – time se </a:t>
            </a:r>
            <a:r>
              <a:rPr lang="en-US" dirty="0" err="1" smtClean="0"/>
              <a:t>smanjuje</a:t>
            </a:r>
            <a:r>
              <a:rPr lang="sr-Latn-CS" dirty="0" smtClean="0"/>
              <a:t> </a:t>
            </a:r>
            <a:r>
              <a:rPr lang="sr-Latn-CS" dirty="0" smtClean="0"/>
              <a:t>brzina hlađenja: mogućnost obrazovanja belog liva, martenzita i visokih unutrašnjih napona.</a:t>
            </a:r>
          </a:p>
          <a:p>
            <a:pPr>
              <a:buNone/>
            </a:pPr>
            <a:r>
              <a:rPr lang="sr-Latn-CS" dirty="0" smtClean="0"/>
              <a:t>2) Dodavanjem grafitizatora u šav </a:t>
            </a:r>
            <a:r>
              <a:rPr lang="sr-Latn-CS" dirty="0" smtClean="0"/>
              <a:t>(Si</a:t>
            </a:r>
            <a:r>
              <a:rPr lang="sr-Latn-CS" dirty="0" smtClean="0"/>
              <a:t>) utiče se takođe na stvaranje grafita, a ne cementita (belog liva).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Postupci i specifičnosti postupaka za zavarivanje sivog liva: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Gasno zavarivanje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Toplo elektrolučno zavarivanje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Hladno elektrolučno zavarivanje</a:t>
            </a:r>
          </a:p>
          <a:p>
            <a:pPr marL="514350" indent="-514350">
              <a:buAutoNum type="arabicParenR"/>
            </a:pPr>
            <a:r>
              <a:rPr lang="sr-Latn-CS" dirty="0" smtClean="0"/>
              <a:t>Polutoplo elektrolučno zavarivanje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u="sng" dirty="0" smtClean="0"/>
              <a:t>Gasno zavarivanje: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Koristi se redukcioni plamen zbog zadržavanja sadržaja ugljenika u šavu (sprečavanje razugljeničenja)</a:t>
            </a:r>
          </a:p>
          <a:p>
            <a:r>
              <a:rPr lang="sr-Latn-CS" dirty="0" smtClean="0"/>
              <a:t>Dodatni materijal je šipka od sivog liva sledećih poprečnih preseka:                            , preseka 4 – 12 mm, sa povećanim sadržajem Si (3 – 3,5%)</a:t>
            </a:r>
          </a:p>
          <a:p>
            <a:r>
              <a:rPr lang="sr-Latn-CS" dirty="0" smtClean="0"/>
              <a:t>Upotreba bazičnog topitelja </a:t>
            </a:r>
            <a:r>
              <a:rPr lang="en-US" dirty="0" smtClean="0"/>
              <a:t>z</a:t>
            </a:r>
            <a:r>
              <a:rPr lang="sr-Latn-CS" dirty="0" smtClean="0"/>
              <a:t>a formiranje troske.</a:t>
            </a:r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endParaRPr lang="sr-Latn-CS" dirty="0"/>
          </a:p>
        </p:txBody>
      </p:sp>
      <p:sp>
        <p:nvSpPr>
          <p:cNvPr id="4" name="Oval 3"/>
          <p:cNvSpPr/>
          <p:nvPr/>
        </p:nvSpPr>
        <p:spPr>
          <a:xfrm>
            <a:off x="5715000" y="3352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Isosceles Triangle 4"/>
          <p:cNvSpPr/>
          <p:nvPr/>
        </p:nvSpPr>
        <p:spPr>
          <a:xfrm>
            <a:off x="7229856" y="3352800"/>
            <a:ext cx="618744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Rectangle 5"/>
          <p:cNvSpPr/>
          <p:nvPr/>
        </p:nvSpPr>
        <p:spPr>
          <a:xfrm>
            <a:off x="6477000" y="3352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Vrši se predgrevanje osnovnog materijala na 600-700</a:t>
            </a:r>
            <a:r>
              <a:rPr lang="sr-Latn-CS" baseline="30000" dirty="0" smtClean="0"/>
              <a:t>o</a:t>
            </a:r>
            <a:r>
              <a:rPr lang="sr-Latn-CS" dirty="0" smtClean="0"/>
              <a:t>C, takođe upotrebom gorionika (jedna od prednosti gasnog zavarivanja).</a:t>
            </a:r>
          </a:p>
          <a:p>
            <a:r>
              <a:rPr lang="sr-Latn-CS" dirty="0" smtClean="0"/>
              <a:t>Nakon zavarivanja, sporo hlađenje u pesku, pepelu ili u peći.</a:t>
            </a:r>
          </a:p>
          <a:p>
            <a:r>
              <a:rPr lang="sr-Latn-CS" dirty="0" smtClean="0"/>
              <a:t>Time se dobija šav sa strukturom sivog liva i lako se obrađuje.</a:t>
            </a:r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u="sng" dirty="0" smtClean="0"/>
              <a:t>Toplo elektrolučno zavarivanje: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Zavarivanje se izvodi u kalupu od peska, uz upotrebu podloške od grafita: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375" t="41000" r="26250" b="30000"/>
          <a:stretch>
            <a:fillRect/>
          </a:stretch>
        </p:blipFill>
        <p:spPr bwMode="auto">
          <a:xfrm>
            <a:off x="2514600" y="2666999"/>
            <a:ext cx="4214649" cy="39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Mora se vršiti u horizontalnom položaju zbog velike zapremine rastopa.</a:t>
            </a:r>
          </a:p>
          <a:p>
            <a:r>
              <a:rPr lang="sr-Latn-CS" dirty="0" smtClean="0"/>
              <a:t>Predgrevanje 600-700</a:t>
            </a:r>
            <a:r>
              <a:rPr lang="sr-Latn-CS" baseline="30000" dirty="0" smtClean="0"/>
              <a:t>o</a:t>
            </a:r>
            <a:r>
              <a:rPr lang="sr-Latn-CS" dirty="0" smtClean="0"/>
              <a:t>C i sporo hlađenje usled prisustva kalupa od peska.</a:t>
            </a:r>
          </a:p>
          <a:p>
            <a:r>
              <a:rPr lang="sr-Latn-CS" dirty="0" smtClean="0"/>
              <a:t>Koriste se obložene elektrode od sivog liva velike debljine, preko 8 mm, sa povećanim sadržajem silicijuma (3,5-4%).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Postupak zahteva složenu pripremu i retko se koristi.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Tehnologija spajanja savremenih materijala</vt:lpstr>
      <vt:lpstr>Zavarljivost livenih gvožđa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Korisnik</dc:creator>
  <cp:lastModifiedBy>sebastijan</cp:lastModifiedBy>
  <cp:revision>20</cp:revision>
  <dcterms:created xsi:type="dcterms:W3CDTF">2012-10-31T18:33:59Z</dcterms:created>
  <dcterms:modified xsi:type="dcterms:W3CDTF">2013-11-20T13:07:14Z</dcterms:modified>
</cp:coreProperties>
</file>